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56" r:id="rId2"/>
    <p:sldId id="263" r:id="rId3"/>
    <p:sldId id="257" r:id="rId4"/>
    <p:sldId id="258" r:id="rId5"/>
    <p:sldId id="259" r:id="rId6"/>
    <p:sldId id="264" r:id="rId7"/>
    <p:sldId id="260" r:id="rId8"/>
    <p:sldId id="261" r:id="rId9"/>
    <p:sldId id="269" r:id="rId10"/>
    <p:sldId id="266" r:id="rId11"/>
    <p:sldId id="267" r:id="rId12"/>
    <p:sldId id="265" r:id="rId13"/>
    <p:sldId id="268" r:id="rId14"/>
  </p:sldIdLst>
  <p:sldSz cx="9144000" cy="6858000" type="screen4x3"/>
  <p:notesSz cx="6858000" cy="9144000"/>
  <p:embeddedFontLst>
    <p:embeddedFont>
      <p:font typeface="Calibri" pitchFamily="34" charset="0"/>
      <p:regular r:id="rId16"/>
      <p:bold r:id="rId17"/>
      <p:italic r:id="rId18"/>
      <p:boldItalic r:id="rId19"/>
    </p:embeddedFont>
    <p:embeddedFont>
      <p:font typeface="Brush Script MT" pitchFamily="66" charset="0"/>
      <p:italic r:id="rId20"/>
    </p:embeddedFont>
    <p:embeddedFont>
      <p:font typeface="Cambria" pitchFamily="18" charset="0"/>
      <p:regular r:id="rId21"/>
      <p:bold r:id="rId22"/>
      <p:italic r:id="rId23"/>
      <p:boldItalic r:id="rId24"/>
    </p:embeddedFont>
    <p:embeddedFont>
      <p:font typeface="Aparajita" pitchFamily="34" charset="0"/>
      <p:regular r:id="rId25"/>
      <p:bold r:id="rId26"/>
      <p:italic r:id="rId27"/>
      <p:boldItalic r:id="rId28"/>
    </p:embeddedFont>
    <p:embeddedFont>
      <p:font typeface="Impact"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1" autoAdjust="0"/>
  </p:normalViewPr>
  <p:slideViewPr>
    <p:cSldViewPr>
      <p:cViewPr varScale="1">
        <p:scale>
          <a:sx n="55" d="100"/>
          <a:sy n="55" d="100"/>
        </p:scale>
        <p:origin x="-18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B2F61-E2DC-4B1E-AA04-C4C818AB4140}" type="datetimeFigureOut">
              <a:rPr lang="en-US" smtClean="0"/>
              <a:t>7/14/2012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7E863-651B-451B-B399-596E4BFEB146}" type="slidenum">
              <a:rPr lang="en-US" smtClean="0"/>
              <a:t>‹#›</a:t>
            </a:fld>
            <a:endParaRPr lang="en-US"/>
          </a:p>
        </p:txBody>
      </p:sp>
    </p:spTree>
    <p:extLst>
      <p:ext uri="{BB962C8B-B14F-4D97-AF65-F5344CB8AC3E}">
        <p14:creationId xmlns:p14="http://schemas.microsoft.com/office/powerpoint/2010/main" val="373733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Influenced by the thoughts expressed by Alexander Campbell</a:t>
            </a:r>
            <a:r>
              <a:rPr lang="en-US" baseline="0" dirty="0" smtClean="0"/>
              <a:t> in his famous sermon on the Law.</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97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7E863-651B-451B-B399-596E4BFEB146}" type="slidenum">
              <a:rPr lang="en-US" smtClean="0"/>
              <a:t>3</a:t>
            </a:fld>
            <a:endParaRPr lang="en-US"/>
          </a:p>
        </p:txBody>
      </p:sp>
    </p:spTree>
    <p:extLst>
      <p:ext uri="{BB962C8B-B14F-4D97-AF65-F5344CB8AC3E}">
        <p14:creationId xmlns:p14="http://schemas.microsoft.com/office/powerpoint/2010/main" val="94029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Whereby faith</a:t>
            </a:r>
            <a:r>
              <a:rPr lang="en-US" baseline="0" dirty="0" smtClean="0"/>
              <a:t> the just live, those under the law are cursed.</a:t>
            </a:r>
            <a:endParaRPr lang="en-US" dirty="0"/>
          </a:p>
        </p:txBody>
      </p:sp>
      <p:sp>
        <p:nvSpPr>
          <p:cNvPr id="4" name="Slide Number Placeholder 3"/>
          <p:cNvSpPr>
            <a:spLocks noGrp="1"/>
          </p:cNvSpPr>
          <p:nvPr>
            <p:ph type="sldNum" sz="quarter" idx="10"/>
          </p:nvPr>
        </p:nvSpPr>
        <p:spPr/>
        <p:txBody>
          <a:bodyPr/>
          <a:lstStyle/>
          <a:p>
            <a:fld id="{F917E863-651B-451B-B399-596E4BFEB146}" type="slidenum">
              <a:rPr lang="en-US" smtClean="0"/>
              <a:t>6</a:t>
            </a:fld>
            <a:endParaRPr lang="en-US"/>
          </a:p>
        </p:txBody>
      </p:sp>
    </p:spTree>
    <p:extLst>
      <p:ext uri="{BB962C8B-B14F-4D97-AF65-F5344CB8AC3E}">
        <p14:creationId xmlns:p14="http://schemas.microsoft.com/office/powerpoint/2010/main" val="346921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Law—knowledge of sin. The purpose of the law is to shed light on sin,</a:t>
            </a:r>
            <a:r>
              <a:rPr lang="en-US" baseline="0" dirty="0" smtClean="0"/>
              <a:t> not justify us from sin.  You know we have an unwritten code that man has created which has often been repeated, “You can look, but just don’t touch.”  Many people believe in that. This would certainly not condemn the covetous person who looks and lusts, but doesn’t touch. Yet when we read in the law condemnation against the covetous, we then reflect on the times we violated that law. We stand condemned not justified by the law. It is like driving down the road at 70 mph and thinking that such was permissible. But then we see a sign that says 60 mph. The law doesn’t justify, but condemns. It doesn’t reward, but </a:t>
            </a:r>
            <a:r>
              <a:rPr lang="en-US" baseline="0" dirty="0" smtClean="0"/>
              <a:t>seeks </a:t>
            </a:r>
            <a:r>
              <a:rPr lang="en-US" baseline="0" dirty="0" smtClean="0"/>
              <a:t>to stifle inappropriate behavior.</a:t>
            </a:r>
            <a:endParaRPr lang="en-US" dirty="0"/>
          </a:p>
        </p:txBody>
      </p:sp>
      <p:sp>
        <p:nvSpPr>
          <p:cNvPr id="4" name="Slide Number Placeholder 3"/>
          <p:cNvSpPr>
            <a:spLocks noGrp="1"/>
          </p:cNvSpPr>
          <p:nvPr>
            <p:ph type="sldNum" sz="quarter" idx="10"/>
          </p:nvPr>
        </p:nvSpPr>
        <p:spPr/>
        <p:txBody>
          <a:bodyPr/>
          <a:lstStyle/>
          <a:p>
            <a:fld id="{F917E863-651B-451B-B399-596E4BFEB146}" type="slidenum">
              <a:rPr lang="en-US" smtClean="0"/>
              <a:t>7</a:t>
            </a:fld>
            <a:endParaRPr lang="en-US"/>
          </a:p>
        </p:txBody>
      </p:sp>
    </p:spTree>
    <p:extLst>
      <p:ext uri="{BB962C8B-B14F-4D97-AF65-F5344CB8AC3E}">
        <p14:creationId xmlns:p14="http://schemas.microsoft.com/office/powerpoint/2010/main" val="197096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passages provide beautiful insight into the gracious forgiving nature of God if we would but</a:t>
            </a:r>
            <a:r>
              <a:rPr lang="en-US" baseline="0" dirty="0" smtClean="0"/>
              <a:t> acknowledge them, repent of them and turn to God.  There is a place of quite of quiet rest near to the heart of God. There is a place where sin can be forgiven and refreshing is. Sin and its guilt wears down. It breaks us apart. It tears at our mind. It brings forth depression. It wounds and robs us of joy and energy. But in forgiveness and full pardon our strength can be renewed (Ps. 103:2-5).</a:t>
            </a:r>
          </a:p>
          <a:p>
            <a:endParaRPr lang="en-US" baseline="0" dirty="0" smtClean="0"/>
          </a:p>
          <a:p>
            <a:r>
              <a:rPr lang="en-US" baseline="0" dirty="0" smtClean="0"/>
              <a:t>Is. 43:25</a:t>
            </a:r>
          </a:p>
          <a:p>
            <a:r>
              <a:rPr lang="en-US" baseline="0" dirty="0" smtClean="0"/>
              <a:t>1. Action: “blots” that is cancels the debt against us. </a:t>
            </a:r>
          </a:p>
          <a:p>
            <a:r>
              <a:rPr lang="en-US" baseline="0" dirty="0" smtClean="0"/>
              <a:t>2. Motive: “For My own sake.”  God is just and the justifier. He forgives to show his character before men (1 Tim. 1:15, 16).  Further, He forgives that we might honor His name,  fully hate the crimes we have done and live for Him. He forgives that godliness may abound. He does not forgive that we might sin all the more. He does not forgive that we might take for granted salvation, but that we might fully and truly live for Him, seek His ways and bring honor to His name (Ezek. 36:16-28).  Hence we should appreciate that none can forgive but God alone. The papacy has blatantly forgotten this simply fact. No mortal priest has the power to forgive sin because no mortal has the ability to pay for the crime.</a:t>
            </a:r>
          </a:p>
          <a:p>
            <a:r>
              <a:rPr lang="en-US" baseline="0" dirty="0" smtClean="0"/>
              <a:t>3. Completeness: In being seen that he remembers them no more or casts such crimes behind His back (Is. 38:17).</a:t>
            </a:r>
            <a:endParaRPr lang="en-US" dirty="0"/>
          </a:p>
        </p:txBody>
      </p:sp>
      <p:sp>
        <p:nvSpPr>
          <p:cNvPr id="4" name="Slide Number Placeholder 3"/>
          <p:cNvSpPr>
            <a:spLocks noGrp="1"/>
          </p:cNvSpPr>
          <p:nvPr>
            <p:ph type="sldNum" sz="quarter" idx="10"/>
          </p:nvPr>
        </p:nvSpPr>
        <p:spPr/>
        <p:txBody>
          <a:bodyPr/>
          <a:lstStyle/>
          <a:p>
            <a:fld id="{F917E863-651B-451B-B399-596E4BFEB146}" type="slidenum">
              <a:rPr lang="en-US" smtClean="0"/>
              <a:t>8</a:t>
            </a:fld>
            <a:endParaRPr lang="en-US"/>
          </a:p>
        </p:txBody>
      </p:sp>
    </p:spTree>
    <p:extLst>
      <p:ext uri="{BB962C8B-B14F-4D97-AF65-F5344CB8AC3E}">
        <p14:creationId xmlns:p14="http://schemas.microsoft.com/office/powerpoint/2010/main" val="197096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Allegory – in English is a</a:t>
            </a:r>
            <a:r>
              <a:rPr lang="en-US" baseline="0" dirty="0" smtClean="0"/>
              <a:t> story where people, places, things and occurrences have another meaning.  I love reading material that is allegoric. Paul take our minds and places us in the happenings of 2000 years before Christ coming and reveals other meanings that played out in the lives of Abraham’s two wives, Hagar and Sarah and their 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F917E863-651B-451B-B399-596E4BFEB146}" type="slidenum">
              <a:rPr lang="en-US" smtClean="0"/>
              <a:t>9</a:t>
            </a:fld>
            <a:endParaRPr lang="en-US"/>
          </a:p>
        </p:txBody>
      </p:sp>
    </p:spTree>
    <p:extLst>
      <p:ext uri="{BB962C8B-B14F-4D97-AF65-F5344CB8AC3E}">
        <p14:creationId xmlns:p14="http://schemas.microsoft.com/office/powerpoint/2010/main" val="104185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10</a:t>
            </a:fld>
            <a:endParaRPr lang="en-US"/>
          </a:p>
        </p:txBody>
      </p:sp>
    </p:spTree>
    <p:extLst>
      <p:ext uri="{BB962C8B-B14F-4D97-AF65-F5344CB8AC3E}">
        <p14:creationId xmlns:p14="http://schemas.microsoft.com/office/powerpoint/2010/main" val="121982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11</a:t>
            </a:fld>
            <a:endParaRPr lang="en-US"/>
          </a:p>
        </p:txBody>
      </p:sp>
    </p:spTree>
    <p:extLst>
      <p:ext uri="{BB962C8B-B14F-4D97-AF65-F5344CB8AC3E}">
        <p14:creationId xmlns:p14="http://schemas.microsoft.com/office/powerpoint/2010/main" val="12198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563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956762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65266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459241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5380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677411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102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8016345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2084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131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891635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solidFill>
                  <a:srgbClr val="303030">
                    <a:lumMod val="90000"/>
                    <a:lumOff val="10000"/>
                  </a:srgbClr>
                </a:solidFill>
              </a:rPr>
              <a:pPr/>
              <a:t>7/14/2012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876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Law”</a:t>
            </a:r>
            <a:endParaRPr lang="en-US" dirty="0"/>
          </a:p>
        </p:txBody>
      </p:sp>
      <p:sp>
        <p:nvSpPr>
          <p:cNvPr id="3" name="Subtitle 2"/>
          <p:cNvSpPr>
            <a:spLocks noGrp="1"/>
          </p:cNvSpPr>
          <p:nvPr>
            <p:ph type="subTitle" idx="1"/>
          </p:nvPr>
        </p:nvSpPr>
        <p:spPr/>
        <p:txBody>
          <a:bodyPr/>
          <a:lstStyle/>
          <a:p>
            <a:r>
              <a:rPr lang="en-US" dirty="0" smtClean="0"/>
              <a:t>(part 3)</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8947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0"/>
            <a:ext cx="6781800" cy="762000"/>
          </a:xfrm>
        </p:spPr>
        <p:txBody>
          <a:bodyPr>
            <a:normAutofit fontScale="90000"/>
          </a:bodyPr>
          <a:lstStyle/>
          <a:p>
            <a:r>
              <a:rPr lang="en-US" sz="4000" i="1" dirty="0" smtClean="0"/>
              <a:t>The </a:t>
            </a:r>
            <a:r>
              <a:rPr lang="en-US" sz="4000" i="1" dirty="0" smtClean="0"/>
              <a:t>Allegory of Hagar and Sarah</a:t>
            </a:r>
            <a:endParaRPr lang="en-US" sz="4000" i="1" dirty="0"/>
          </a:p>
        </p:txBody>
      </p:sp>
      <p:sp>
        <p:nvSpPr>
          <p:cNvPr id="3" name="Text Placeholder 2"/>
          <p:cNvSpPr>
            <a:spLocks noGrp="1"/>
          </p:cNvSpPr>
          <p:nvPr>
            <p:ph type="body" idx="1"/>
          </p:nvPr>
        </p:nvSpPr>
        <p:spPr>
          <a:xfrm>
            <a:off x="758952" y="609600"/>
            <a:ext cx="3813048" cy="639762"/>
          </a:xfrm>
        </p:spPr>
        <p:txBody>
          <a:bodyPr/>
          <a:lstStyle/>
          <a:p>
            <a:r>
              <a:rPr lang="en-US" dirty="0" smtClean="0"/>
              <a:t>Hagar </a:t>
            </a:r>
            <a:r>
              <a:rPr lang="en-US" dirty="0" smtClean="0">
                <a:latin typeface="+mn-lt"/>
              </a:rPr>
              <a:t>(the bondwoman)</a:t>
            </a:r>
            <a:endParaRPr lang="en-US" dirty="0">
              <a:latin typeface="+mn-lt"/>
            </a:endParaRPr>
          </a:p>
        </p:txBody>
      </p:sp>
      <p:sp>
        <p:nvSpPr>
          <p:cNvPr id="6" name="Content Placeholder 5"/>
          <p:cNvSpPr>
            <a:spLocks noGrp="1"/>
          </p:cNvSpPr>
          <p:nvPr>
            <p:ph sz="half" idx="2"/>
          </p:nvPr>
        </p:nvSpPr>
        <p:spPr/>
        <p:txBody>
          <a:bodyPr>
            <a:noAutofit/>
          </a:bodyPr>
          <a:lstStyle/>
          <a:p>
            <a:r>
              <a:rPr lang="en-US" dirty="0" smtClean="0">
                <a:latin typeface="Cambria" pitchFamily="18" charset="0"/>
                <a:cs typeface="Arial" pitchFamily="34" charset="0"/>
              </a:rPr>
              <a:t>Ishmael (child of the </a:t>
            </a:r>
            <a:r>
              <a:rPr lang="en-US" dirty="0" smtClean="0">
                <a:latin typeface="Cambria" pitchFamily="18" charset="0"/>
                <a:cs typeface="Arial" pitchFamily="34" charset="0"/>
              </a:rPr>
              <a:t>flesh par. phys. Jew.)</a:t>
            </a:r>
            <a:endParaRPr lang="en-US" dirty="0" smtClean="0">
              <a:latin typeface="Cambria" pitchFamily="18" charset="0"/>
              <a:cs typeface="Arial" pitchFamily="34" charset="0"/>
            </a:endParaRPr>
          </a:p>
          <a:p>
            <a:r>
              <a:rPr lang="en-US" dirty="0" smtClean="0">
                <a:latin typeface="Cambria" pitchFamily="18" charset="0"/>
                <a:cs typeface="Arial" pitchFamily="34" charset="0"/>
              </a:rPr>
              <a:t>First Covenant (Law) tied to Mount Sinai </a:t>
            </a:r>
            <a:r>
              <a:rPr lang="en-US" dirty="0" smtClean="0">
                <a:latin typeface="Cambria" pitchFamily="18" charset="0"/>
                <a:cs typeface="Arial" pitchFamily="34" charset="0"/>
              </a:rPr>
              <a:t/>
            </a:r>
            <a:br>
              <a:rPr lang="en-US" dirty="0" smtClean="0">
                <a:latin typeface="Cambria" pitchFamily="18" charset="0"/>
                <a:cs typeface="Arial" pitchFamily="34" charset="0"/>
              </a:rPr>
            </a:br>
            <a:r>
              <a:rPr lang="en-US" b="1" dirty="0" smtClean="0">
                <a:effectLst>
                  <a:glow rad="63500">
                    <a:schemeClr val="accent1">
                      <a:satMod val="175000"/>
                      <a:alpha val="40000"/>
                    </a:schemeClr>
                  </a:glow>
                </a:effectLst>
                <a:latin typeface="Cambria" pitchFamily="18" charset="0"/>
                <a:cs typeface="Arial" pitchFamily="34" charset="0"/>
              </a:rPr>
              <a:t>→ </a:t>
            </a:r>
            <a:r>
              <a:rPr lang="en-US" dirty="0" smtClean="0">
                <a:latin typeface="Cambria" pitchFamily="18" charset="0"/>
                <a:cs typeface="Arial" pitchFamily="34" charset="0"/>
              </a:rPr>
              <a:t>earthly </a:t>
            </a:r>
            <a:r>
              <a:rPr lang="en-US" dirty="0" smtClean="0">
                <a:latin typeface="Cambria" pitchFamily="18" charset="0"/>
                <a:cs typeface="Arial" pitchFamily="34" charset="0"/>
              </a:rPr>
              <a:t>Jerusalem</a:t>
            </a:r>
            <a:br>
              <a:rPr lang="en-US" dirty="0" smtClean="0">
                <a:latin typeface="Cambria" pitchFamily="18" charset="0"/>
                <a:cs typeface="Arial" pitchFamily="34" charset="0"/>
              </a:rPr>
            </a:br>
            <a:r>
              <a:rPr lang="en-US" b="1" dirty="0" smtClean="0">
                <a:effectLst>
                  <a:glow rad="63500">
                    <a:schemeClr val="accent1">
                      <a:satMod val="175000"/>
                      <a:alpha val="40000"/>
                    </a:schemeClr>
                  </a:glow>
                </a:effectLst>
                <a:latin typeface="Cambria" pitchFamily="18" charset="0"/>
                <a:cs typeface="Arial" pitchFamily="34" charset="0"/>
              </a:rPr>
              <a:t>→ </a:t>
            </a:r>
            <a:r>
              <a:rPr lang="en-US" i="1" dirty="0">
                <a:latin typeface="Cambria" pitchFamily="18" charset="0"/>
                <a:cs typeface="Arial" pitchFamily="34" charset="0"/>
              </a:rPr>
              <a:t>bondage</a:t>
            </a:r>
            <a:endParaRPr lang="en-US" i="1" dirty="0" smtClean="0">
              <a:latin typeface="Cambria" pitchFamily="18" charset="0"/>
              <a:cs typeface="Arial" pitchFamily="34" charset="0"/>
            </a:endParaRPr>
          </a:p>
          <a:p>
            <a:r>
              <a:rPr lang="en-US" dirty="0" smtClean="0">
                <a:latin typeface="Cambria" pitchFamily="18" charset="0"/>
                <a:cs typeface="Arial" pitchFamily="34" charset="0"/>
              </a:rPr>
              <a:t>This law leaves all her children in bondage (cf. Gal. 2:16</a:t>
            </a:r>
            <a:r>
              <a:rPr lang="en-US" dirty="0" smtClean="0">
                <a:latin typeface="Cambria" pitchFamily="18" charset="0"/>
                <a:cs typeface="Arial" pitchFamily="34" charset="0"/>
              </a:rPr>
              <a:t>)</a:t>
            </a:r>
          </a:p>
          <a:p>
            <a:r>
              <a:rPr lang="en-US" dirty="0" smtClean="0">
                <a:latin typeface="Cambria" pitchFamily="18" charset="0"/>
                <a:cs typeface="Arial" pitchFamily="34" charset="0"/>
              </a:rPr>
              <a:t>Persecuted the child of promise (4:29; Gen. 21:9)</a:t>
            </a:r>
            <a:endParaRPr lang="en-US" dirty="0">
              <a:latin typeface="Cambria" pitchFamily="18" charset="0"/>
              <a:cs typeface="Arial" pitchFamily="34" charset="0"/>
            </a:endParaRPr>
          </a:p>
        </p:txBody>
      </p:sp>
      <p:sp>
        <p:nvSpPr>
          <p:cNvPr id="7" name="Text Placeholder 6"/>
          <p:cNvSpPr>
            <a:spLocks noGrp="1"/>
          </p:cNvSpPr>
          <p:nvPr>
            <p:ph type="body" sz="quarter" idx="3"/>
          </p:nvPr>
        </p:nvSpPr>
        <p:spPr/>
        <p:txBody>
          <a:bodyPr/>
          <a:lstStyle/>
          <a:p>
            <a:r>
              <a:rPr lang="en-US" dirty="0" smtClean="0"/>
              <a:t>Sarah </a:t>
            </a:r>
            <a:r>
              <a:rPr lang="en-US" dirty="0" smtClean="0">
                <a:latin typeface="+mn-lt"/>
              </a:rPr>
              <a:t>(the free woman)</a:t>
            </a:r>
            <a:endParaRPr lang="en-US" dirty="0">
              <a:latin typeface="+mn-lt"/>
            </a:endParaRPr>
          </a:p>
        </p:txBody>
      </p:sp>
      <p:sp>
        <p:nvSpPr>
          <p:cNvPr id="8" name="Content Placeholder 7"/>
          <p:cNvSpPr>
            <a:spLocks noGrp="1"/>
          </p:cNvSpPr>
          <p:nvPr>
            <p:ph sz="quarter" idx="4"/>
          </p:nvPr>
        </p:nvSpPr>
        <p:spPr>
          <a:xfrm>
            <a:off x="4645025" y="1295400"/>
            <a:ext cx="4346575" cy="3951288"/>
          </a:xfrm>
        </p:spPr>
        <p:txBody>
          <a:bodyPr>
            <a:normAutofit lnSpcReduction="10000"/>
          </a:bodyPr>
          <a:lstStyle/>
          <a:p>
            <a:r>
              <a:rPr lang="en-US" dirty="0" smtClean="0">
                <a:latin typeface="Cambria" pitchFamily="18" charset="0"/>
              </a:rPr>
              <a:t>Isaac (child of </a:t>
            </a:r>
            <a:r>
              <a:rPr lang="en-US" dirty="0" smtClean="0">
                <a:latin typeface="Cambria" pitchFamily="18" charset="0"/>
              </a:rPr>
              <a:t>pro., accord-</a:t>
            </a:r>
            <a:r>
              <a:rPr lang="en-US" dirty="0" err="1" smtClean="0">
                <a:latin typeface="Cambria" pitchFamily="18" charset="0"/>
              </a:rPr>
              <a:t>ing</a:t>
            </a:r>
            <a:r>
              <a:rPr lang="en-US" dirty="0" smtClean="0">
                <a:latin typeface="Cambria" pitchFamily="18" charset="0"/>
              </a:rPr>
              <a:t> to </a:t>
            </a:r>
            <a:r>
              <a:rPr lang="en-US" dirty="0" smtClean="0">
                <a:latin typeface="Cambria" pitchFamily="18" charset="0"/>
              </a:rPr>
              <a:t>the </a:t>
            </a:r>
            <a:r>
              <a:rPr lang="en-US" dirty="0" smtClean="0">
                <a:latin typeface="Cambria" pitchFamily="18" charset="0"/>
              </a:rPr>
              <a:t>Spirit, “we” v. 28)</a:t>
            </a:r>
            <a:endParaRPr lang="en-US" dirty="0" smtClean="0">
              <a:latin typeface="Cambria" pitchFamily="18" charset="0"/>
            </a:endParaRPr>
          </a:p>
          <a:p>
            <a:r>
              <a:rPr lang="en-US" dirty="0" smtClean="0">
                <a:latin typeface="Cambria" pitchFamily="18" charset="0"/>
              </a:rPr>
              <a:t>Second Covenant (gospel) </a:t>
            </a:r>
            <a:br>
              <a:rPr lang="en-US" dirty="0" smtClean="0">
                <a:latin typeface="Cambria" pitchFamily="18" charset="0"/>
              </a:rPr>
            </a:br>
            <a:r>
              <a:rPr lang="en-US" b="1" dirty="0" smtClean="0">
                <a:effectLst>
                  <a:glow rad="63500">
                    <a:schemeClr val="accent1">
                      <a:satMod val="175000"/>
                      <a:alpha val="40000"/>
                    </a:schemeClr>
                  </a:glow>
                </a:effectLst>
                <a:latin typeface="Cambria" pitchFamily="18" charset="0"/>
                <a:cs typeface="Arial" pitchFamily="34" charset="0"/>
              </a:rPr>
              <a:t>→</a:t>
            </a:r>
            <a:r>
              <a:rPr lang="en-US" dirty="0" smtClean="0">
                <a:latin typeface="Cambria" pitchFamily="18" charset="0"/>
                <a:cs typeface="Arial" pitchFamily="34" charset="0"/>
              </a:rPr>
              <a:t> </a:t>
            </a:r>
            <a:r>
              <a:rPr lang="en-US" dirty="0" smtClean="0">
                <a:latin typeface="Cambria" pitchFamily="18" charset="0"/>
              </a:rPr>
              <a:t>Jerusalem above </a:t>
            </a:r>
            <a:r>
              <a:rPr lang="en-US" b="1" dirty="0">
                <a:effectLst>
                  <a:glow rad="63500">
                    <a:schemeClr val="accent1">
                      <a:satMod val="175000"/>
                      <a:alpha val="40000"/>
                    </a:schemeClr>
                  </a:glow>
                </a:effectLst>
                <a:latin typeface="Cambria" pitchFamily="18" charset="0"/>
                <a:cs typeface="Arial" pitchFamily="34" charset="0"/>
              </a:rPr>
              <a:t>→ </a:t>
            </a:r>
            <a:r>
              <a:rPr lang="en-US" dirty="0" smtClean="0">
                <a:latin typeface="Cambria" pitchFamily="18" charset="0"/>
                <a:cs typeface="Arial" pitchFamily="34" charset="0"/>
              </a:rPr>
              <a:t> </a:t>
            </a:r>
            <a:r>
              <a:rPr lang="en-US" i="1" dirty="0" smtClean="0">
                <a:latin typeface="Cambria" pitchFamily="18" charset="0"/>
              </a:rPr>
              <a:t>free</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endParaRPr lang="en-US" dirty="0" smtClean="0">
              <a:latin typeface="Cambria" pitchFamily="18" charset="0"/>
            </a:endParaRPr>
          </a:p>
          <a:p>
            <a:r>
              <a:rPr lang="en-US" dirty="0" smtClean="0">
                <a:latin typeface="Cambria" pitchFamily="18" charset="0"/>
              </a:rPr>
              <a:t>We are not children of the bondwoman (Sinai Law) but of the freewoman (New </a:t>
            </a:r>
            <a:r>
              <a:rPr lang="en-US" dirty="0" err="1" smtClean="0">
                <a:latin typeface="Cambria" pitchFamily="18" charset="0"/>
              </a:rPr>
              <a:t>Cov</a:t>
            </a:r>
            <a:r>
              <a:rPr lang="en-US" dirty="0" smtClean="0">
                <a:latin typeface="Cambria" pitchFamily="18" charset="0"/>
              </a:rPr>
              <a:t>.)</a:t>
            </a:r>
          </a:p>
          <a:p>
            <a:r>
              <a:rPr lang="en-US" dirty="0" smtClean="0">
                <a:latin typeface="Cambria" pitchFamily="18" charset="0"/>
              </a:rPr>
              <a:t>Even so they now persecute</a:t>
            </a:r>
            <a:endParaRPr lang="en-US" dirty="0">
              <a:latin typeface="Cambria" pitchFamily="18" charset="0"/>
            </a:endParaRPr>
          </a:p>
        </p:txBody>
      </p:sp>
      <p:sp>
        <p:nvSpPr>
          <p:cNvPr id="4" name="Rectangle 3"/>
          <p:cNvSpPr/>
          <p:nvPr/>
        </p:nvSpPr>
        <p:spPr>
          <a:xfrm>
            <a:off x="762000" y="802"/>
            <a:ext cx="2947795" cy="461665"/>
          </a:xfrm>
          <a:prstGeom prst="rect">
            <a:avLst/>
          </a:prstGeom>
        </p:spPr>
        <p:txBody>
          <a:bodyPr wrap="none">
            <a:spAutoFit/>
          </a:bodyPr>
          <a:lstStyle/>
          <a:p>
            <a:r>
              <a:rPr lang="en-US" sz="2400" dirty="0" smtClean="0">
                <a:solidFill>
                  <a:schemeClr val="accent1">
                    <a:lumMod val="40000"/>
                    <a:lumOff val="60000"/>
                  </a:schemeClr>
                </a:solidFill>
              </a:rPr>
              <a:t>GALATIANS 4:21-31</a:t>
            </a:r>
            <a:endParaRPr lang="en-US" sz="2400" dirty="0">
              <a:solidFill>
                <a:schemeClr val="accent1">
                  <a:lumMod val="40000"/>
                  <a:lumOff val="60000"/>
                </a:schemeClr>
              </a:solidFill>
            </a:endParaRPr>
          </a:p>
        </p:txBody>
      </p:sp>
    </p:spTree>
    <p:extLst>
      <p:ext uri="{BB962C8B-B14F-4D97-AF65-F5344CB8AC3E}">
        <p14:creationId xmlns:p14="http://schemas.microsoft.com/office/powerpoint/2010/main" val="32133098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Galatians 4:21-31</a:t>
            </a:r>
            <a:br>
              <a:rPr lang="en-US" dirty="0" smtClean="0"/>
            </a:br>
            <a:r>
              <a:rPr lang="en-US" sz="4000" i="1" dirty="0" smtClean="0"/>
              <a:t>The Allegory of Hagar and Sarah</a:t>
            </a:r>
            <a:endParaRPr lang="en-US" sz="4000" i="1" dirty="0"/>
          </a:p>
        </p:txBody>
      </p:sp>
      <p:sp>
        <p:nvSpPr>
          <p:cNvPr id="3" name="Text Placeholder 2"/>
          <p:cNvSpPr>
            <a:spLocks noGrp="1"/>
          </p:cNvSpPr>
          <p:nvPr>
            <p:ph type="body" idx="1"/>
          </p:nvPr>
        </p:nvSpPr>
        <p:spPr>
          <a:xfrm>
            <a:off x="758952" y="609600"/>
            <a:ext cx="3851148" cy="639762"/>
          </a:xfrm>
        </p:spPr>
        <p:txBody>
          <a:bodyPr/>
          <a:lstStyle/>
          <a:p>
            <a:r>
              <a:rPr lang="en-US" dirty="0" smtClean="0"/>
              <a:t>Hagar </a:t>
            </a:r>
            <a:r>
              <a:rPr lang="en-US" dirty="0" smtClean="0">
                <a:latin typeface="+mn-lt"/>
              </a:rPr>
              <a:t>(the bondwoman)</a:t>
            </a:r>
            <a:endParaRPr lang="en-US" dirty="0">
              <a:latin typeface="+mn-lt"/>
            </a:endParaRPr>
          </a:p>
        </p:txBody>
      </p:sp>
      <p:sp>
        <p:nvSpPr>
          <p:cNvPr id="7" name="Text Placeholder 6"/>
          <p:cNvSpPr>
            <a:spLocks noGrp="1"/>
          </p:cNvSpPr>
          <p:nvPr>
            <p:ph type="body" sz="quarter" idx="3"/>
          </p:nvPr>
        </p:nvSpPr>
        <p:spPr/>
        <p:txBody>
          <a:bodyPr/>
          <a:lstStyle/>
          <a:p>
            <a:r>
              <a:rPr lang="en-US" dirty="0" smtClean="0"/>
              <a:t>Sarah </a:t>
            </a:r>
            <a:r>
              <a:rPr lang="en-US" dirty="0" smtClean="0">
                <a:latin typeface="+mn-lt"/>
              </a:rPr>
              <a:t>(the free woman)</a:t>
            </a:r>
            <a:endParaRPr lang="en-US" dirty="0">
              <a:latin typeface="+mn-lt"/>
            </a:endParaRPr>
          </a:p>
        </p:txBody>
      </p:sp>
      <p:sp>
        <p:nvSpPr>
          <p:cNvPr id="9" name="TextBox 8"/>
          <p:cNvSpPr txBox="1"/>
          <p:nvPr/>
        </p:nvSpPr>
        <p:spPr>
          <a:xfrm>
            <a:off x="609600" y="1447800"/>
            <a:ext cx="8001000" cy="3323987"/>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000" dirty="0"/>
              <a:t>"</a:t>
            </a:r>
            <a:r>
              <a:rPr lang="en-US" sz="3000" b="1" dirty="0"/>
              <a:t>Cast out the bondwoman and her son</a:t>
            </a:r>
            <a:r>
              <a:rPr lang="en-US" sz="3000" dirty="0"/>
              <a:t>, for the son of the bondwoman shall not be heir with the son of the </a:t>
            </a:r>
            <a:r>
              <a:rPr lang="en-US" sz="3000" dirty="0" smtClean="0"/>
              <a:t>freewoman" (Gal. </a:t>
            </a:r>
            <a:r>
              <a:rPr lang="en-US" sz="3000" dirty="0" smtClean="0"/>
              <a:t>4:30)</a:t>
            </a:r>
          </a:p>
          <a:p>
            <a:pPr marL="914400" lvl="1" indent="-457200">
              <a:buFont typeface="Arial" pitchFamily="34" charset="0"/>
              <a:buChar char="•"/>
            </a:pPr>
            <a:r>
              <a:rPr lang="en-US" sz="3000" dirty="0" smtClean="0">
                <a:solidFill>
                  <a:schemeClr val="accent1"/>
                </a:solidFill>
                <a:latin typeface="Calibri" pitchFamily="34" charset="0"/>
                <a:cs typeface="Calibri" pitchFamily="34" charset="0"/>
              </a:rPr>
              <a:t>Lesson against being </a:t>
            </a:r>
            <a:r>
              <a:rPr lang="en-US" sz="3000" u="sng" dirty="0" smtClean="0">
                <a:solidFill>
                  <a:schemeClr val="accent1"/>
                </a:solidFill>
                <a:latin typeface="Calibri" pitchFamily="34" charset="0"/>
                <a:cs typeface="Calibri" pitchFamily="34" charset="0"/>
              </a:rPr>
              <a:t>under</a:t>
            </a:r>
            <a:r>
              <a:rPr lang="en-US" sz="3000" dirty="0" smtClean="0">
                <a:solidFill>
                  <a:schemeClr val="accent1"/>
                </a:solidFill>
                <a:latin typeface="Calibri" pitchFamily="34" charset="0"/>
                <a:cs typeface="Calibri" pitchFamily="34" charset="0"/>
              </a:rPr>
              <a:t> two covenants (Gal. 4:21, 24, 31; Heb. 10:9; Rom. 7:1-4)</a:t>
            </a:r>
          </a:p>
          <a:p>
            <a:pPr marL="914400" lvl="1" indent="-457200">
              <a:buFont typeface="Arial" pitchFamily="34" charset="0"/>
              <a:buChar char="•"/>
            </a:pPr>
            <a:r>
              <a:rPr lang="en-US" sz="3000" dirty="0" smtClean="0">
                <a:solidFill>
                  <a:schemeClr val="accent1"/>
                </a:solidFill>
                <a:latin typeface="Calibri" pitchFamily="34" charset="0"/>
                <a:cs typeface="Calibri" pitchFamily="34" charset="0"/>
              </a:rPr>
              <a:t>Lesson re: fellowship –Rom. 16:17</a:t>
            </a:r>
            <a:r>
              <a:rPr lang="en-US" sz="3000" dirty="0" smtClean="0">
                <a:solidFill>
                  <a:schemeClr val="accent1"/>
                </a:solidFill>
                <a:latin typeface="Calibri" pitchFamily="34" charset="0"/>
                <a:cs typeface="Calibri" pitchFamily="34" charset="0"/>
              </a:rPr>
              <a:t>, 18; </a:t>
            </a:r>
            <a:r>
              <a:rPr lang="en-US" sz="3000" dirty="0" smtClean="0">
                <a:solidFill>
                  <a:schemeClr val="accent1"/>
                </a:solidFill>
                <a:latin typeface="Calibri" pitchFamily="34" charset="0"/>
                <a:cs typeface="Calibri" pitchFamily="34" charset="0"/>
              </a:rPr>
              <a:t/>
            </a:r>
            <a:br>
              <a:rPr lang="en-US" sz="3000" dirty="0" smtClean="0">
                <a:solidFill>
                  <a:schemeClr val="accent1"/>
                </a:solidFill>
                <a:latin typeface="Calibri" pitchFamily="34" charset="0"/>
                <a:cs typeface="Calibri" pitchFamily="34" charset="0"/>
              </a:rPr>
            </a:br>
            <a:r>
              <a:rPr lang="en-US" sz="3000" dirty="0" smtClean="0">
                <a:solidFill>
                  <a:schemeClr val="accent1"/>
                </a:solidFill>
                <a:latin typeface="Calibri" pitchFamily="34" charset="0"/>
                <a:cs typeface="Calibri" pitchFamily="34" charset="0"/>
              </a:rPr>
              <a:t>2 </a:t>
            </a:r>
            <a:r>
              <a:rPr lang="en-US" sz="3000" dirty="0" smtClean="0">
                <a:solidFill>
                  <a:schemeClr val="accent1"/>
                </a:solidFill>
                <a:latin typeface="Calibri" pitchFamily="34" charset="0"/>
                <a:cs typeface="Calibri" pitchFamily="34" charset="0"/>
              </a:rPr>
              <a:t>Jn. 9-11; 2 Thess. 3:6; etc.)</a:t>
            </a:r>
            <a:endParaRPr lang="en-US" sz="300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325786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Lesson:</a:t>
            </a:r>
            <a:endParaRPr lang="en-US" dirty="0"/>
          </a:p>
        </p:txBody>
      </p:sp>
      <p:sp>
        <p:nvSpPr>
          <p:cNvPr id="4" name="Text Placeholder 3"/>
          <p:cNvSpPr>
            <a:spLocks noGrp="1"/>
          </p:cNvSpPr>
          <p:nvPr>
            <p:ph type="body" idx="1"/>
          </p:nvPr>
        </p:nvSpPr>
        <p:spPr/>
        <p:txBody>
          <a:bodyPr>
            <a:noAutofit/>
          </a:bodyPr>
          <a:lstStyle/>
          <a:p>
            <a:pPr algn="r"/>
            <a:r>
              <a:rPr lang="en-US" sz="3200" dirty="0" smtClean="0"/>
              <a:t>HOW GOD REMEDIED </a:t>
            </a:r>
            <a:br>
              <a:rPr lang="en-US" sz="3200" dirty="0" smtClean="0"/>
            </a:br>
            <a:r>
              <a:rPr lang="en-US" sz="4000" dirty="0" smtClean="0">
                <a:latin typeface="Brush Script MT" pitchFamily="66" charset="0"/>
              </a:rPr>
              <a:t>the defects of the law</a:t>
            </a:r>
            <a:endParaRPr lang="en-US" sz="4000" dirty="0">
              <a:latin typeface="Brush Script MT" pitchFamily="66" charset="0"/>
            </a:endParaRPr>
          </a:p>
        </p:txBody>
      </p:sp>
      <p:sp>
        <p:nvSpPr>
          <p:cNvPr id="5" name="TextBox 4"/>
          <p:cNvSpPr txBox="1"/>
          <p:nvPr/>
        </p:nvSpPr>
        <p:spPr>
          <a:xfrm>
            <a:off x="1600200" y="824805"/>
            <a:ext cx="5040162" cy="1384995"/>
          </a:xfrm>
          <a:prstGeom prst="rect">
            <a:avLst/>
          </a:prstGeom>
          <a:noFill/>
        </p:spPr>
        <p:txBody>
          <a:bodyPr wrap="none" rtlCol="0">
            <a:spAutoFit/>
          </a:bodyPr>
          <a:lstStyle/>
          <a:p>
            <a:pPr marL="514350" indent="-514350">
              <a:buFont typeface="+mj-lt"/>
              <a:buAutoNum type="arabicPeriod"/>
            </a:pPr>
            <a:r>
              <a:rPr lang="en-US" sz="2800" dirty="0" smtClean="0">
                <a:solidFill>
                  <a:schemeClr val="bg1"/>
                </a:solidFill>
                <a:latin typeface="Aparajita" pitchFamily="34" charset="0"/>
                <a:cs typeface="Aparajita" pitchFamily="34" charset="0"/>
              </a:rPr>
              <a:t>No life and righteousness</a:t>
            </a:r>
          </a:p>
          <a:p>
            <a:pPr marL="514350" indent="-514350">
              <a:buFont typeface="+mj-lt"/>
              <a:buAutoNum type="arabicPeriod"/>
            </a:pPr>
            <a:r>
              <a:rPr lang="en-US" sz="2800" dirty="0" smtClean="0">
                <a:solidFill>
                  <a:schemeClr val="bg1"/>
                </a:solidFill>
                <a:latin typeface="Aparajita" pitchFamily="34" charset="0"/>
                <a:cs typeface="Aparajita" pitchFamily="34" charset="0"/>
              </a:rPr>
              <a:t>No full exhibit of the malignity of sin</a:t>
            </a:r>
          </a:p>
          <a:p>
            <a:pPr marL="514350" indent="-514350">
              <a:buFont typeface="+mj-lt"/>
              <a:buAutoNum type="arabicPeriod"/>
            </a:pPr>
            <a:r>
              <a:rPr lang="en-US" sz="2800" dirty="0" smtClean="0">
                <a:solidFill>
                  <a:schemeClr val="bg1"/>
                </a:solidFill>
                <a:latin typeface="Aparajita" pitchFamily="34" charset="0"/>
                <a:cs typeface="Aparajita" pitchFamily="34" charset="0"/>
              </a:rPr>
              <a:t>Not a suitable rule for all mankind</a:t>
            </a:r>
            <a:endParaRPr lang="en-US" sz="2800" dirty="0">
              <a:solidFill>
                <a:schemeClr val="bg1"/>
              </a:solidFill>
              <a:latin typeface="Aparajita" pitchFamily="34" charset="0"/>
              <a:cs typeface="Aparajita" pitchFamily="34" charset="0"/>
            </a:endParaRPr>
          </a:p>
        </p:txBody>
      </p:sp>
      <p:sp>
        <p:nvSpPr>
          <p:cNvPr id="6" name="TextBox 5"/>
          <p:cNvSpPr txBox="1"/>
          <p:nvPr/>
        </p:nvSpPr>
        <p:spPr>
          <a:xfrm>
            <a:off x="1600200" y="76200"/>
            <a:ext cx="3372590" cy="707886"/>
          </a:xfrm>
          <a:prstGeom prst="rect">
            <a:avLst/>
          </a:prstGeom>
          <a:noFill/>
        </p:spPr>
        <p:txBody>
          <a:bodyPr wrap="none" rtlCol="0">
            <a:spAutoFit/>
          </a:bodyPr>
          <a:lstStyle/>
          <a:p>
            <a:r>
              <a:rPr lang="en-US" sz="4000" dirty="0" smtClean="0">
                <a:solidFill>
                  <a:srgbClr val="FFFF00"/>
                </a:solidFill>
                <a:latin typeface="Brush Script MT" pitchFamily="66" charset="0"/>
              </a:rPr>
              <a:t>Defects of the Law</a:t>
            </a:r>
            <a:endParaRPr lang="en-US" sz="4000" dirty="0">
              <a:solidFill>
                <a:srgbClr val="FFFF00"/>
              </a:solidFill>
              <a:latin typeface="Brush Script MT" pitchFamily="66" charset="0"/>
            </a:endParaRPr>
          </a:p>
        </p:txBody>
      </p:sp>
    </p:spTree>
    <p:extLst>
      <p:ext uri="{BB962C8B-B14F-4D97-AF65-F5344CB8AC3E}">
        <p14:creationId xmlns:p14="http://schemas.microsoft.com/office/powerpoint/2010/main" val="3376843308"/>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791200" y="486906"/>
            <a:ext cx="2971800" cy="56233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p:cNvSpPr>
            <a:spLocks noGrp="1"/>
          </p:cNvSpPr>
          <p:nvPr>
            <p:ph idx="1"/>
          </p:nvPr>
        </p:nvSpPr>
        <p:spPr>
          <a:xfrm>
            <a:off x="533400" y="381000"/>
            <a:ext cx="5105400" cy="5867400"/>
          </a:xfrm>
        </p:spPr>
        <p:txBody>
          <a:bodyPr>
            <a:normAutofit fontScale="85000" lnSpcReduction="20000"/>
          </a:bodyPr>
          <a:lstStyle/>
          <a:p>
            <a:r>
              <a:rPr lang="en-US" sz="3600" dirty="0" smtClean="0">
                <a:solidFill>
                  <a:schemeClr val="accent3">
                    <a:lumMod val="50000"/>
                  </a:schemeClr>
                </a:solidFill>
              </a:rPr>
              <a:t>Will you become a child of the freewoman?</a:t>
            </a:r>
          </a:p>
          <a:p>
            <a:pPr lvl="1"/>
            <a:r>
              <a:rPr lang="en-US" sz="3200" dirty="0" smtClean="0">
                <a:solidFill>
                  <a:schemeClr val="accent3">
                    <a:lumMod val="50000"/>
                  </a:schemeClr>
                </a:solidFill>
              </a:rPr>
              <a:t>Will you look into and obey the “perfect law of liberty” (Jas. 1:25)</a:t>
            </a:r>
          </a:p>
          <a:p>
            <a:pPr lvl="1"/>
            <a:r>
              <a:rPr lang="en-US" sz="3200" dirty="0" smtClean="0">
                <a:solidFill>
                  <a:schemeClr val="accent3">
                    <a:lumMod val="50000"/>
                  </a:schemeClr>
                </a:solidFill>
              </a:rPr>
              <a:t>Will you obey Jesus your savior </a:t>
            </a:r>
            <a:r>
              <a:rPr lang="en-US" sz="3200" dirty="0" smtClean="0">
                <a:solidFill>
                  <a:schemeClr val="accent3">
                    <a:lumMod val="50000"/>
                  </a:schemeClr>
                </a:solidFill>
              </a:rPr>
              <a:t>today so that you can join in with the chorus of Isaiah 54:1?</a:t>
            </a:r>
            <a:endParaRPr lang="en-US" sz="3200" dirty="0" smtClean="0">
              <a:solidFill>
                <a:schemeClr val="accent3">
                  <a:lumMod val="50000"/>
                </a:schemeClr>
              </a:solidFill>
            </a:endParaRPr>
          </a:p>
          <a:p>
            <a:pPr lvl="2"/>
            <a:r>
              <a:rPr lang="en-US" sz="3200" dirty="0" smtClean="0">
                <a:solidFill>
                  <a:schemeClr val="accent3">
                    <a:lumMod val="50000"/>
                  </a:schemeClr>
                </a:solidFill>
              </a:rPr>
              <a:t>Hear Him (</a:t>
            </a:r>
            <a:r>
              <a:rPr lang="en-US" sz="3200" dirty="0" err="1" smtClean="0">
                <a:solidFill>
                  <a:schemeClr val="accent3">
                    <a:lumMod val="50000"/>
                  </a:schemeClr>
                </a:solidFill>
              </a:rPr>
              <a:t>Lk</a:t>
            </a:r>
            <a:r>
              <a:rPr lang="en-US" sz="3200" dirty="0" smtClean="0">
                <a:solidFill>
                  <a:schemeClr val="accent3">
                    <a:lumMod val="50000"/>
                  </a:schemeClr>
                </a:solidFill>
              </a:rPr>
              <a:t>. 19:47, 48)</a:t>
            </a:r>
          </a:p>
          <a:p>
            <a:pPr lvl="2"/>
            <a:r>
              <a:rPr lang="en-US" sz="3200" dirty="0" smtClean="0">
                <a:solidFill>
                  <a:schemeClr val="accent3">
                    <a:lumMod val="50000"/>
                  </a:schemeClr>
                </a:solidFill>
              </a:rPr>
              <a:t>Believe Him (Jn. 8:24)</a:t>
            </a:r>
          </a:p>
          <a:p>
            <a:pPr lvl="2"/>
            <a:r>
              <a:rPr lang="en-US" sz="3200" dirty="0" smtClean="0">
                <a:solidFill>
                  <a:schemeClr val="accent3">
                    <a:lumMod val="50000"/>
                  </a:schemeClr>
                </a:solidFill>
              </a:rPr>
              <a:t>Obey Him through repentance, confession and baptism (Acts 2:38; 8:36, 37)!</a:t>
            </a:r>
            <a:endParaRPr lang="en-US" sz="3200" dirty="0">
              <a:solidFill>
                <a:schemeClr val="accent3">
                  <a:lumMod val="50000"/>
                </a:schemeClr>
              </a:solidFill>
            </a:endParaRPr>
          </a:p>
        </p:txBody>
      </p:sp>
    </p:spTree>
    <p:extLst>
      <p:ext uri="{BB962C8B-B14F-4D97-AF65-F5344CB8AC3E}">
        <p14:creationId xmlns:p14="http://schemas.microsoft.com/office/powerpoint/2010/main" val="64578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762000" y="381000"/>
            <a:ext cx="7543800" cy="4495800"/>
          </a:xfrm>
        </p:spPr>
        <p:txBody>
          <a:bodyPr>
            <a:normAutofit/>
          </a:bodyPr>
          <a:lstStyle/>
          <a:p>
            <a:pPr marL="457200" indent="-457200">
              <a:buFont typeface="+mj-lt"/>
              <a:buAutoNum type="arabicPeriod"/>
            </a:pPr>
            <a:r>
              <a:rPr lang="en-US" dirty="0" smtClean="0"/>
              <a:t>No divisions of the law were understood by the apostles</a:t>
            </a:r>
            <a:r>
              <a:rPr lang="en-US" dirty="0"/>
              <a:t>(e.g., moral law, ceremonial </a:t>
            </a:r>
            <a:r>
              <a:rPr lang="en-US" dirty="0" smtClean="0"/>
              <a:t>law, judicial law) </a:t>
            </a:r>
          </a:p>
          <a:p>
            <a:pPr lvl="1"/>
            <a:r>
              <a:rPr lang="en-US" dirty="0" smtClean="0"/>
              <a:t>Unless a </a:t>
            </a:r>
            <a:r>
              <a:rPr lang="en-US" i="1" dirty="0" smtClean="0"/>
              <a:t>qualifier</a:t>
            </a:r>
            <a:r>
              <a:rPr lang="en-US" dirty="0" smtClean="0"/>
              <a:t> or </a:t>
            </a:r>
            <a:r>
              <a:rPr lang="en-US" i="1" dirty="0" smtClean="0"/>
              <a:t>contextual restraint </a:t>
            </a:r>
            <a:r>
              <a:rPr lang="en-US" dirty="0" smtClean="0"/>
              <a:t>exists, “law” refers to the law of Moses and/or the rule of the whole Old Testament</a:t>
            </a:r>
          </a:p>
          <a:p>
            <a:pPr marL="457200" indent="-457200">
              <a:buFont typeface="+mj-lt"/>
              <a:buAutoNum type="arabicPeriod"/>
            </a:pPr>
            <a:r>
              <a:rPr lang="en-US" dirty="0" smtClean="0"/>
              <a:t>What the Law could not do</a:t>
            </a:r>
          </a:p>
          <a:p>
            <a:pPr lvl="1"/>
            <a:r>
              <a:rPr lang="en-US" dirty="0" smtClean="0"/>
              <a:t>Could not give life/righteousness</a:t>
            </a:r>
          </a:p>
          <a:p>
            <a:pPr lvl="1"/>
            <a:r>
              <a:rPr lang="en-US" dirty="0" smtClean="0"/>
              <a:t>Could not exhibit the full demerit and malignity of sin</a:t>
            </a:r>
          </a:p>
          <a:p>
            <a:pPr lvl="1"/>
            <a:r>
              <a:rPr lang="en-US" dirty="0" smtClean="0"/>
              <a:t>Was not a suitable rule of life for all mankind</a:t>
            </a:r>
          </a:p>
        </p:txBody>
      </p:sp>
    </p:spTree>
    <p:extLst>
      <p:ext uri="{BB962C8B-B14F-4D97-AF65-F5344CB8AC3E}">
        <p14:creationId xmlns:p14="http://schemas.microsoft.com/office/powerpoint/2010/main" val="8795294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smtClean="0"/>
              <a:t>Why </a:t>
            </a:r>
            <a:r>
              <a:rPr lang="en-US" sz="4000" dirty="0" smtClean="0"/>
              <a:t>Could The Law Not Accomplish </a:t>
            </a:r>
            <a:r>
              <a:rPr lang="en-US" sz="4000" dirty="0" smtClean="0">
                <a:solidFill>
                  <a:schemeClr val="accent1"/>
                </a:solidFill>
              </a:rPr>
              <a:t>Life/Righteousness</a:t>
            </a:r>
            <a:r>
              <a:rPr lang="en-US" sz="4000" dirty="0" smtClean="0"/>
              <a:t>?</a:t>
            </a:r>
            <a:endParaRPr lang="en-US" sz="4000" dirty="0"/>
          </a:p>
        </p:txBody>
      </p:sp>
      <p:sp>
        <p:nvSpPr>
          <p:cNvPr id="5" name="Text Placeholder 4"/>
          <p:cNvSpPr>
            <a:spLocks noGrp="1"/>
          </p:cNvSpPr>
          <p:nvPr>
            <p:ph type="body" idx="1"/>
          </p:nvPr>
        </p:nvSpPr>
        <p:spPr/>
        <p:txBody>
          <a:bodyPr/>
          <a:lstStyle/>
          <a:p>
            <a:r>
              <a:rPr lang="en-US" dirty="0" smtClean="0"/>
              <a:t>SECTION 1</a:t>
            </a:r>
            <a:endParaRPr lang="en-US" dirty="0"/>
          </a:p>
        </p:txBody>
      </p:sp>
      <p:pic>
        <p:nvPicPr>
          <p:cNvPr id="1027" name="Picture 3" descr="C:\Users\Steven\AppData\Local\Microsoft\Windows\Temporary Internet Files\Content.IE5\DKTOE00X\MP9003212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782"/>
            <a:ext cx="2228596"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461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Romans 2:12-15</a:t>
            </a:r>
            <a:endParaRPr lang="en-US" dirty="0"/>
          </a:p>
        </p:txBody>
      </p:sp>
      <p:sp>
        <p:nvSpPr>
          <p:cNvPr id="5" name="Content Placeholder 4"/>
          <p:cNvSpPr>
            <a:spLocks noGrp="1"/>
          </p:cNvSpPr>
          <p:nvPr>
            <p:ph idx="1"/>
          </p:nvPr>
        </p:nvSpPr>
        <p:spPr>
          <a:xfrm>
            <a:off x="762000" y="381000"/>
            <a:ext cx="7543800" cy="4724400"/>
          </a:xfrm>
        </p:spPr>
        <p:txBody>
          <a:bodyPr>
            <a:normAutofit/>
          </a:bodyPr>
          <a:lstStyle/>
          <a:p>
            <a:pPr marL="0" indent="0">
              <a:buNone/>
            </a:pPr>
            <a:r>
              <a:rPr lang="en-US" dirty="0">
                <a:solidFill>
                  <a:schemeClr val="accent1"/>
                </a:solidFill>
              </a:rPr>
              <a:t>12 </a:t>
            </a:r>
            <a:r>
              <a:rPr lang="en-US" dirty="0"/>
              <a:t> For as many as have sinned without law will also perish without law, and as many as have sinned in the law will be judged by the law</a:t>
            </a:r>
          </a:p>
          <a:p>
            <a:pPr marL="0" indent="0">
              <a:buNone/>
            </a:pPr>
            <a:r>
              <a:rPr lang="en-US" dirty="0">
                <a:solidFill>
                  <a:schemeClr val="accent1"/>
                </a:solidFill>
              </a:rPr>
              <a:t>13</a:t>
            </a:r>
            <a:r>
              <a:rPr lang="en-US" dirty="0"/>
              <a:t>  (for not the hearers of the law are just in the sight of God, but the doers of the law will be justified;</a:t>
            </a:r>
          </a:p>
          <a:p>
            <a:pPr marL="0" indent="0">
              <a:buNone/>
            </a:pPr>
            <a:r>
              <a:rPr lang="en-US" dirty="0">
                <a:solidFill>
                  <a:schemeClr val="accent1"/>
                </a:solidFill>
              </a:rPr>
              <a:t>14</a:t>
            </a:r>
            <a:r>
              <a:rPr lang="en-US" dirty="0"/>
              <a:t>  for when Gentiles, who do not have the law, by nature do the things in the law, these, although not having the law, are a law to themselves,</a:t>
            </a:r>
          </a:p>
          <a:p>
            <a:pPr marL="0" indent="0">
              <a:buNone/>
            </a:pPr>
            <a:r>
              <a:rPr lang="en-US" dirty="0">
                <a:solidFill>
                  <a:schemeClr val="accent1"/>
                </a:solidFill>
              </a:rPr>
              <a:t>15 </a:t>
            </a:r>
            <a:r>
              <a:rPr lang="en-US" dirty="0"/>
              <a:t> who show the work of the law written in their hearts, their conscience also bearing witness, and between themselves their thoughts accusing or else excusing </a:t>
            </a:r>
            <a:r>
              <a:rPr lang="en-US" dirty="0" smtClean="0"/>
              <a:t>them)</a:t>
            </a:r>
            <a:endParaRPr lang="en-US" dirty="0"/>
          </a:p>
        </p:txBody>
      </p:sp>
    </p:spTree>
    <p:extLst>
      <p:ext uri="{BB962C8B-B14F-4D97-AF65-F5344CB8AC3E}">
        <p14:creationId xmlns:p14="http://schemas.microsoft.com/office/powerpoint/2010/main" val="2196258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7543800" cy="5562600"/>
          </a:xfrm>
        </p:spPr>
        <p:txBody>
          <a:bodyPr>
            <a:normAutofit/>
          </a:bodyPr>
          <a:lstStyle/>
          <a:p>
            <a:r>
              <a:rPr lang="en-US" dirty="0" smtClean="0"/>
              <a:t>Gentiles could sin without the law (Rom. 2:12)</a:t>
            </a:r>
          </a:p>
          <a:p>
            <a:pPr lvl="1"/>
            <a:r>
              <a:rPr lang="en-US" dirty="0" smtClean="0"/>
              <a:t>Though not given “the law of Moses,” they had “law” and requirements handed down from Adam/Noah</a:t>
            </a:r>
          </a:p>
          <a:p>
            <a:r>
              <a:rPr lang="en-US" dirty="0" smtClean="0"/>
              <a:t>Jews sinned in the law (2:12)</a:t>
            </a:r>
          </a:p>
          <a:p>
            <a:r>
              <a:rPr lang="en-US" dirty="0" smtClean="0"/>
              <a:t>Whether without the law (Gentiles), or with the law (Jews), people still sinned!</a:t>
            </a:r>
          </a:p>
          <a:p>
            <a:pPr lvl="1"/>
            <a:r>
              <a:rPr lang="en-US" dirty="0" smtClean="0"/>
              <a:t>Once violated, law cannot deliver one!</a:t>
            </a:r>
          </a:p>
          <a:p>
            <a:pPr lvl="1"/>
            <a:r>
              <a:rPr lang="en-US" b="1" dirty="0" smtClean="0"/>
              <a:t>Hence</a:t>
            </a:r>
            <a:r>
              <a:rPr lang="en-US" dirty="0" smtClean="0"/>
              <a:t>, God displayed that the Jew with his law is in the same predicament as the Gentile without the law—all are under sin and in need of grace (3:9, 10)!</a:t>
            </a:r>
          </a:p>
          <a:p>
            <a:r>
              <a:rPr lang="en-US" dirty="0" smtClean="0"/>
              <a:t>The doers of the law are justified (2:13), yet the law condemns all under it; none are just because no one kept it perfectly (3:20, 23)</a:t>
            </a:r>
          </a:p>
        </p:txBody>
      </p:sp>
    </p:spTree>
    <p:extLst>
      <p:ext uri="{BB962C8B-B14F-4D97-AF65-F5344CB8AC3E}">
        <p14:creationId xmlns:p14="http://schemas.microsoft.com/office/powerpoint/2010/main" val="2306004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a:bodyPr>
          <a:lstStyle/>
          <a:p>
            <a:r>
              <a:rPr lang="en-US" dirty="0" smtClean="0"/>
              <a:t>Perfect Works or Cursed!</a:t>
            </a:r>
            <a:endParaRPr lang="en-US" dirty="0"/>
          </a:p>
        </p:txBody>
      </p:sp>
      <p:sp>
        <p:nvSpPr>
          <p:cNvPr id="3" name="Content Placeholder 2"/>
          <p:cNvSpPr>
            <a:spLocks noGrp="1"/>
          </p:cNvSpPr>
          <p:nvPr>
            <p:ph idx="1"/>
          </p:nvPr>
        </p:nvSpPr>
        <p:spPr>
          <a:xfrm>
            <a:off x="762000" y="381000"/>
            <a:ext cx="7543800" cy="4495800"/>
          </a:xfrm>
        </p:spPr>
        <p:txBody>
          <a:bodyPr>
            <a:noAutofit/>
          </a:bodyPr>
          <a:lstStyle/>
          <a:p>
            <a:pPr marL="0" indent="0">
              <a:buNone/>
            </a:pPr>
            <a:r>
              <a:rPr lang="en-US" sz="2800" dirty="0">
                <a:solidFill>
                  <a:schemeClr val="accent1"/>
                </a:solidFill>
              </a:rPr>
              <a:t>10</a:t>
            </a:r>
            <a:r>
              <a:rPr lang="en-US" sz="2800" dirty="0"/>
              <a:t>  For </a:t>
            </a:r>
            <a:r>
              <a:rPr lang="en-US" sz="2800" dirty="0">
                <a:effectLst>
                  <a:glow rad="63500">
                    <a:schemeClr val="accent1">
                      <a:satMod val="175000"/>
                      <a:alpha val="40000"/>
                    </a:schemeClr>
                  </a:glow>
                </a:effectLst>
              </a:rPr>
              <a:t>as many as are of the works of the law </a:t>
            </a:r>
            <a:r>
              <a:rPr lang="en-US" sz="2800" dirty="0"/>
              <a:t>are </a:t>
            </a:r>
            <a:r>
              <a:rPr lang="en-US" sz="2800" dirty="0">
                <a:effectLst>
                  <a:glow rad="63500">
                    <a:schemeClr val="accent1">
                      <a:satMod val="175000"/>
                      <a:alpha val="40000"/>
                    </a:schemeClr>
                  </a:glow>
                </a:effectLst>
              </a:rPr>
              <a:t>under</a:t>
            </a:r>
            <a:r>
              <a:rPr lang="en-US" sz="2800" dirty="0"/>
              <a:t> the </a:t>
            </a:r>
            <a:r>
              <a:rPr lang="en-US" sz="2800" dirty="0">
                <a:effectLst>
                  <a:glow rad="63500">
                    <a:schemeClr val="accent1">
                      <a:satMod val="175000"/>
                      <a:alpha val="40000"/>
                    </a:schemeClr>
                  </a:glow>
                </a:effectLst>
              </a:rPr>
              <a:t>curse</a:t>
            </a:r>
            <a:r>
              <a:rPr lang="en-US" sz="2800" dirty="0"/>
              <a:t>; for it is written, "Cursed is everyone who does not continue </a:t>
            </a:r>
            <a:r>
              <a:rPr lang="en-US" sz="2800" dirty="0">
                <a:effectLst>
                  <a:glow rad="101600">
                    <a:srgbClr val="FFFF00">
                      <a:alpha val="60000"/>
                    </a:srgbClr>
                  </a:glow>
                </a:effectLst>
              </a:rPr>
              <a:t>in all things </a:t>
            </a:r>
            <a:r>
              <a:rPr lang="en-US" sz="2800" dirty="0"/>
              <a:t>which are written in the book of the law, to do them."</a:t>
            </a:r>
          </a:p>
          <a:p>
            <a:pPr marL="0" indent="0">
              <a:buNone/>
            </a:pPr>
            <a:r>
              <a:rPr lang="en-US" sz="2800" dirty="0">
                <a:solidFill>
                  <a:schemeClr val="accent1"/>
                </a:solidFill>
              </a:rPr>
              <a:t>11</a:t>
            </a:r>
            <a:r>
              <a:rPr lang="en-US" sz="2800" dirty="0"/>
              <a:t>  </a:t>
            </a:r>
            <a:r>
              <a:rPr lang="en-US" sz="2800" u="sng" dirty="0"/>
              <a:t>But that no one is justified by the law in the sight of God </a:t>
            </a:r>
            <a:r>
              <a:rPr lang="en-US" sz="2800" dirty="0"/>
              <a:t>is evident, for "the just shall live by faith</a:t>
            </a:r>
            <a:r>
              <a:rPr lang="en-US" sz="2800" dirty="0" smtClean="0"/>
              <a:t>."</a:t>
            </a:r>
            <a:br>
              <a:rPr lang="en-US" sz="2800" dirty="0" smtClean="0"/>
            </a:br>
            <a:r>
              <a:rPr lang="en-US" sz="2800" dirty="0" smtClean="0">
                <a:solidFill>
                  <a:schemeClr val="accent1"/>
                </a:solidFill>
              </a:rPr>
              <a:t>-GALATIANS 3</a:t>
            </a:r>
            <a:endParaRPr lang="en-US" sz="2800" dirty="0">
              <a:solidFill>
                <a:schemeClr val="accent1"/>
              </a:solidFill>
            </a:endParaRPr>
          </a:p>
        </p:txBody>
      </p:sp>
    </p:spTree>
    <p:extLst>
      <p:ext uri="{BB962C8B-B14F-4D97-AF65-F5344CB8AC3E}">
        <p14:creationId xmlns:p14="http://schemas.microsoft.com/office/powerpoint/2010/main" val="1189854916"/>
      </p:ext>
    </p:extLst>
  </p:cSld>
  <p:clrMapOvr>
    <a:overrideClrMapping bg1="dk1" tx1="lt1" bg2="dk2" tx2="lt2" accent1="accent1" accent2="accent2" accent3="accent3" accent4="accent4" accent5="accent5" accent6="accent6" hlink="hlink" folHlink="folHlink"/>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6781800" cy="1600200"/>
          </a:xfrm>
        </p:spPr>
        <p:txBody>
          <a:bodyPr>
            <a:noAutofit/>
          </a:bodyPr>
          <a:lstStyle/>
          <a:p>
            <a:r>
              <a:rPr lang="en-US" sz="4400" dirty="0" smtClean="0"/>
              <a:t>Why The Law Could Not Accomplish Righteousness?</a:t>
            </a:r>
            <a:endParaRPr lang="en-US" sz="4400" dirty="0"/>
          </a:p>
        </p:txBody>
      </p:sp>
      <p:sp>
        <p:nvSpPr>
          <p:cNvPr id="3" name="Content Placeholder 2"/>
          <p:cNvSpPr>
            <a:spLocks noGrp="1"/>
          </p:cNvSpPr>
          <p:nvPr>
            <p:ph idx="1"/>
          </p:nvPr>
        </p:nvSpPr>
        <p:spPr>
          <a:xfrm>
            <a:off x="762000" y="533400"/>
            <a:ext cx="7696200" cy="4191000"/>
          </a:xfrm>
        </p:spPr>
        <p:txBody>
          <a:bodyPr>
            <a:noAutofit/>
          </a:bodyPr>
          <a:lstStyle/>
          <a:p>
            <a:pPr marL="457200" indent="-457200">
              <a:buFont typeface="+mj-lt"/>
              <a:buAutoNum type="arabicPeriod"/>
            </a:pPr>
            <a:r>
              <a:rPr lang="en-US" sz="2800" dirty="0" smtClean="0"/>
              <a:t>Because the law gives the knowledge of sin (Rom. 3:20; 7:7)</a:t>
            </a:r>
          </a:p>
          <a:p>
            <a:pPr lvl="1"/>
            <a:r>
              <a:rPr lang="en-US" sz="2400" dirty="0" smtClean="0"/>
              <a:t>It does not </a:t>
            </a:r>
            <a:r>
              <a:rPr lang="en-US" sz="2400" dirty="0" smtClean="0"/>
              <a:t>forgive; it brings </a:t>
            </a:r>
            <a:r>
              <a:rPr lang="en-US" sz="2400" dirty="0" smtClean="0"/>
              <a:t>to light our trespasses</a:t>
            </a:r>
          </a:p>
          <a:p>
            <a:pPr marL="457200" indent="-457200">
              <a:buFont typeface="+mj-lt"/>
              <a:buAutoNum type="arabicPeriod"/>
            </a:pPr>
            <a:r>
              <a:rPr lang="en-US" sz="2800" dirty="0" smtClean="0"/>
              <a:t>Because the law was weak through the flesh (Rom. 8:3)</a:t>
            </a:r>
          </a:p>
          <a:p>
            <a:pPr lvl="1"/>
            <a:r>
              <a:rPr lang="en-US" sz="2400" dirty="0" smtClean="0"/>
              <a:t>The Law’s purpose was perfect, but…</a:t>
            </a:r>
          </a:p>
          <a:p>
            <a:pPr lvl="2"/>
            <a:r>
              <a:rPr lang="en-US" sz="2400" dirty="0" smtClean="0"/>
              <a:t>It was </a:t>
            </a:r>
            <a:r>
              <a:rPr lang="en-US" sz="2400" dirty="0" smtClean="0"/>
              <a:t>too </a:t>
            </a:r>
            <a:r>
              <a:rPr lang="en-US" sz="2400" dirty="0" smtClean="0"/>
              <a:t>excellent for man’s weakness to keep perfectly (Rom. 7:18, 19)</a:t>
            </a:r>
          </a:p>
          <a:p>
            <a:pPr lvl="2"/>
            <a:r>
              <a:rPr lang="en-US" sz="2400" dirty="0" smtClean="0"/>
              <a:t>The law wanted perfection, but the most noble characters under the law were still stricken with sin (presumption, polygamy, lust, etc.)</a:t>
            </a:r>
          </a:p>
        </p:txBody>
      </p:sp>
    </p:spTree>
    <p:extLst>
      <p:ext uri="{BB962C8B-B14F-4D97-AF65-F5344CB8AC3E}">
        <p14:creationId xmlns:p14="http://schemas.microsoft.com/office/powerpoint/2010/main" val="1843159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Why The Law Could Not Accomplish Righteousness?</a:t>
            </a:r>
            <a:endParaRPr lang="en-US" sz="4400" dirty="0"/>
          </a:p>
        </p:txBody>
      </p:sp>
      <p:sp>
        <p:nvSpPr>
          <p:cNvPr id="3" name="Content Placeholder 2"/>
          <p:cNvSpPr>
            <a:spLocks noGrp="1"/>
          </p:cNvSpPr>
          <p:nvPr>
            <p:ph idx="1"/>
          </p:nvPr>
        </p:nvSpPr>
        <p:spPr>
          <a:xfrm>
            <a:off x="762000" y="381000"/>
            <a:ext cx="7543800" cy="4267200"/>
          </a:xfrm>
        </p:spPr>
        <p:txBody>
          <a:bodyPr>
            <a:normAutofit/>
          </a:bodyPr>
          <a:lstStyle/>
          <a:p>
            <a:pPr marL="457200" indent="-457200">
              <a:buFont typeface="+mj-lt"/>
              <a:buAutoNum type="arabicPeriod" startAt="3"/>
            </a:pPr>
            <a:r>
              <a:rPr lang="en-US" dirty="0" smtClean="0"/>
              <a:t>Because the offerings of the law were too beggarly to forgive the debt of the transgression (Heb. 10:4)</a:t>
            </a:r>
          </a:p>
          <a:p>
            <a:pPr lvl="1"/>
            <a:r>
              <a:rPr lang="en-US" dirty="0" smtClean="0"/>
              <a:t>The system of law cannot produce a real provision for true forgiveness because there is no true redemption (Gal. 2:21)</a:t>
            </a:r>
          </a:p>
          <a:p>
            <a:pPr marL="457200" indent="-457200">
              <a:buFont typeface="+mj-lt"/>
              <a:buAutoNum type="arabicPeriod" startAt="3"/>
            </a:pPr>
            <a:r>
              <a:rPr lang="en-US" dirty="0" smtClean="0"/>
              <a:t>Because only God can forgive sin (Prov. 20:9)</a:t>
            </a:r>
          </a:p>
          <a:p>
            <a:pPr lvl="1"/>
            <a:r>
              <a:rPr lang="en-US" dirty="0" smtClean="0"/>
              <a:t>Law does not forgive, God does (Ex. 34:6, 7; </a:t>
            </a:r>
            <a:r>
              <a:rPr lang="en-US" dirty="0" smtClean="0"/>
              <a:t>Acts 13:38, 39; Ps</a:t>
            </a:r>
            <a:r>
              <a:rPr lang="en-US" dirty="0" smtClean="0"/>
              <a:t>. 32:5; 103:2-4; Is. 1:18; 43:25; Mic. 7:19; Rom. 8:33; </a:t>
            </a:r>
            <a:r>
              <a:rPr lang="en-US" dirty="0" err="1" smtClean="0"/>
              <a:t>Lk</a:t>
            </a:r>
            <a:r>
              <a:rPr lang="en-US" dirty="0" smtClean="0"/>
              <a:t>. 5:20, </a:t>
            </a:r>
            <a:r>
              <a:rPr lang="en-US" dirty="0" smtClean="0"/>
              <a:t>21; Eph. 1:7)</a:t>
            </a:r>
            <a:endParaRPr lang="en-US" dirty="0" smtClean="0"/>
          </a:p>
        </p:txBody>
      </p:sp>
    </p:spTree>
    <p:extLst>
      <p:ext uri="{BB962C8B-B14F-4D97-AF65-F5344CB8AC3E}">
        <p14:creationId xmlns:p14="http://schemas.microsoft.com/office/powerpoint/2010/main" val="5298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Allegory of Hagar and Sarah (Gal. 4:21-31)</a:t>
            </a:r>
            <a:endParaRPr lang="en-US" dirty="0"/>
          </a:p>
        </p:txBody>
      </p:sp>
      <p:sp>
        <p:nvSpPr>
          <p:cNvPr id="7" name="Text Placeholder 6"/>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26798451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1459</Words>
  <Application>Microsoft Office PowerPoint</Application>
  <PresentationFormat>On-screen Show (4:3)</PresentationFormat>
  <Paragraphs>88</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Brush Script MT</vt:lpstr>
      <vt:lpstr>Times New Roman</vt:lpstr>
      <vt:lpstr>Cambria</vt:lpstr>
      <vt:lpstr>Aparajita</vt:lpstr>
      <vt:lpstr>Impact</vt:lpstr>
      <vt:lpstr>NewsPrint</vt:lpstr>
      <vt:lpstr>“The Law”</vt:lpstr>
      <vt:lpstr>Previously…</vt:lpstr>
      <vt:lpstr>Why Could The Law Not Accomplish Life/Righteousness?</vt:lpstr>
      <vt:lpstr>Romans 2:12-15</vt:lpstr>
      <vt:lpstr>PowerPoint Presentation</vt:lpstr>
      <vt:lpstr>Perfect Works or Cursed!</vt:lpstr>
      <vt:lpstr>Why The Law Could Not Accomplish Righteousness?</vt:lpstr>
      <vt:lpstr>Why The Law Could Not Accomplish Righteousness?</vt:lpstr>
      <vt:lpstr>The Allegory of Hagar and Sarah (Gal. 4:21-31)</vt:lpstr>
      <vt:lpstr>The Allegory of Hagar and Sarah</vt:lpstr>
      <vt:lpstr>Galatians 4:21-31 The Allegory of Hagar and Sarah</vt:lpstr>
      <vt:lpstr>In The Next Lesson: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dc:title>
  <dc:creator>Steven J. Wallace</dc:creator>
  <cp:lastModifiedBy>Steven J. Wallace</cp:lastModifiedBy>
  <cp:revision>31</cp:revision>
  <dcterms:created xsi:type="dcterms:W3CDTF">2012-06-12T17:13:12Z</dcterms:created>
  <dcterms:modified xsi:type="dcterms:W3CDTF">2012-07-14T22:32:46Z</dcterms:modified>
</cp:coreProperties>
</file>